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5126" r:id="rId3"/>
  </p:sldMasterIdLst>
  <p:notesMasterIdLst>
    <p:notesMasterId r:id="rId17"/>
  </p:notesMasterIdLst>
  <p:handoutMasterIdLst>
    <p:handoutMasterId r:id="rId18"/>
  </p:handoutMasterIdLst>
  <p:sldIdLst>
    <p:sldId id="256" r:id="rId4"/>
    <p:sldId id="277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</p:sldIdLst>
  <p:sldSz cx="9144000" cy="6858000" type="screen4x3"/>
  <p:notesSz cx="6858000" cy="914400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  <a:srgbClr val="FFFFFF"/>
    <a:srgbClr val="3399FF"/>
    <a:srgbClr val="00FF00"/>
    <a:srgbClr val="E61C0E"/>
    <a:srgbClr val="CCFFCC"/>
    <a:srgbClr val="F9FBA7"/>
    <a:srgbClr val="D00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中等深淺樣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A111915-BE36-4E01-A7E5-04B1672EAD32}" styleName="淺色樣式 2 - 輔色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5596" autoAdjust="0"/>
  </p:normalViewPr>
  <p:slideViewPr>
    <p:cSldViewPr>
      <p:cViewPr varScale="1">
        <p:scale>
          <a:sx n="114" d="100"/>
          <a:sy n="114" d="100"/>
        </p:scale>
        <p:origin x="156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9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1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customXml" Target="../customXml/item3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114BA7-2FD6-67E2-A0C4-EAA41FBC0BD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E6C69D-5F05-5393-A02E-F2E1B3EA33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fld id="{DE1334C9-11E1-4E33-BCF9-13CC8EA4508F}" type="datetimeFigureOut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86FDE4-9C8C-918A-6B9F-B917D4B2369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r>
              <a:rPr lang="en-US" altLang="zh-TW"/>
              <a:t>Confidential</a:t>
            </a:r>
            <a:endParaRPr lang="zh-TW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446234-506F-9557-4F60-A16D08A40C8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6CF49917-2A07-41E3-AC3C-4250C4EB49D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jpeg>
</file>

<file path=ppt/media/image30.jpeg>
</file>

<file path=ppt/media/image31.jpeg>
</file>

<file path=ppt/media/image32.png>
</file>

<file path=ppt/media/image33.png>
</file>

<file path=ppt/media/image34.png>
</file>

<file path=ppt/media/image35.jpeg>
</file>

<file path=ppt/media/image36.jpeg>
</file>

<file path=ppt/media/image37.png>
</file>

<file path=ppt/media/image38.jpeg>
</file>

<file path=ppt/media/image39.jpeg>
</file>

<file path=ppt/media/image4.jpeg>
</file>

<file path=ppt/media/image40.jpeg>
</file>

<file path=ppt/media/image41.jpeg>
</file>

<file path=ppt/media/image42.png>
</file>

<file path=ppt/media/image43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432AF7-86B1-1619-7261-1E4CBA82F0E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453248-0E92-DCFC-C626-CF1C66E545B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fld id="{11AC032E-3044-4880-B587-2D7613643F05}" type="datetimeFigureOut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93B26CC-5470-6A2F-B237-60A61BC81E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5791C05-8991-A96B-AC16-D046D95395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  <a:endParaRPr lang="zh-TW" alt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639925-4AC4-EA0A-BF69-938F91089A5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r>
              <a:rPr lang="en-US" altLang="zh-TW"/>
              <a:t>Confidential</a:t>
            </a:r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5EC0C-54A4-550B-DF2D-1CFE469561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C53AC58-A2F0-4C19-99D7-108A99AA8673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B9DC7F28-C255-CABB-5202-98EFC911DF6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52B3D90C-666D-ECB3-76A8-1B451DF97F4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TW" altLang="en-US"/>
          </a:p>
        </p:txBody>
      </p:sp>
      <p:sp>
        <p:nvSpPr>
          <p:cNvPr id="9220" name="Date Placeholder 3">
            <a:extLst>
              <a:ext uri="{FF2B5EF4-FFF2-40B4-BE49-F238E27FC236}">
                <a16:creationId xmlns:a16="http://schemas.microsoft.com/office/drawing/2014/main" id="{BB435795-BD60-CC2E-E9A6-AAD6B197A4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fld id="{5072F5A2-0ED9-4619-9933-F92A164F52A0}" type="datetime1">
              <a:rPr lang="zh-TW" altLang="en-US" smtClean="0"/>
              <a:pPr>
                <a:spcBef>
                  <a:spcPct val="0"/>
                </a:spcBef>
              </a:pPr>
              <a:t>2023/9/26</a:t>
            </a:fld>
            <a:endParaRPr lang="zh-TW" altLang="en-US"/>
          </a:p>
        </p:txBody>
      </p:sp>
      <p:sp>
        <p:nvSpPr>
          <p:cNvPr id="9221" name="Slide Number Placeholder 4">
            <a:extLst>
              <a:ext uri="{FF2B5EF4-FFF2-40B4-BE49-F238E27FC236}">
                <a16:creationId xmlns:a16="http://schemas.microsoft.com/office/drawing/2014/main" id="{C3CAB7DB-E141-D2E6-C6AC-95C2BC7E35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fld id="{9F3BCAB9-C2E2-403A-84DE-0C8E2E27ED9F}" type="slidenum">
              <a:rPr lang="zh-TW" altLang="en-US" smtClean="0"/>
              <a:pPr>
                <a:spcBef>
                  <a:spcPct val="0"/>
                </a:spcBef>
              </a:pPr>
              <a:t>0</a:t>
            </a:fld>
            <a:endParaRPr lang="zh-TW" altLang="en-US"/>
          </a:p>
        </p:txBody>
      </p:sp>
      <p:sp>
        <p:nvSpPr>
          <p:cNvPr id="9222" name="Footer Placeholder 1">
            <a:extLst>
              <a:ext uri="{FF2B5EF4-FFF2-40B4-BE49-F238E27FC236}">
                <a16:creationId xmlns:a16="http://schemas.microsoft.com/office/drawing/2014/main" id="{865BBED1-7B78-B2ED-3F81-37F4088013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zh-TW"/>
              <a:t>Confidential</a:t>
            </a:r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1">
            <a:extLst>
              <a:ext uri="{FF2B5EF4-FFF2-40B4-BE49-F238E27FC236}">
                <a16:creationId xmlns:a16="http://schemas.microsoft.com/office/drawing/2014/main" id="{A3ADAC80-EE13-08F6-0B4E-D3F001F238E3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3" name="圓角矩形 14">
            <a:extLst>
              <a:ext uri="{FF2B5EF4-FFF2-40B4-BE49-F238E27FC236}">
                <a16:creationId xmlns:a16="http://schemas.microsoft.com/office/drawing/2014/main" id="{33EE5FC8-4717-0C19-F655-180EEDF41E1A}"/>
              </a:ext>
            </a:extLst>
          </p:cNvPr>
          <p:cNvSpPr/>
          <p:nvPr/>
        </p:nvSpPr>
        <p:spPr>
          <a:xfrm>
            <a:off x="65088" y="69850"/>
            <a:ext cx="9013825" cy="6691313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4" name="矩形 15">
            <a:extLst>
              <a:ext uri="{FF2B5EF4-FFF2-40B4-BE49-F238E27FC236}">
                <a16:creationId xmlns:a16="http://schemas.microsoft.com/office/drawing/2014/main" id="{08C6B440-D617-299D-7C8F-51B7BB4DD791}"/>
              </a:ext>
            </a:extLst>
          </p:cNvPr>
          <p:cNvSpPr/>
          <p:nvPr/>
        </p:nvSpPr>
        <p:spPr>
          <a:xfrm>
            <a:off x="63500" y="1449388"/>
            <a:ext cx="9020175" cy="15271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5" name="矩形 16">
            <a:extLst>
              <a:ext uri="{FF2B5EF4-FFF2-40B4-BE49-F238E27FC236}">
                <a16:creationId xmlns:a16="http://schemas.microsoft.com/office/drawing/2014/main" id="{0E2B5AF9-6D14-8E77-B4B3-19A3C93C48FA}"/>
              </a:ext>
            </a:extLst>
          </p:cNvPr>
          <p:cNvSpPr/>
          <p:nvPr/>
        </p:nvSpPr>
        <p:spPr>
          <a:xfrm>
            <a:off x="63500" y="1397000"/>
            <a:ext cx="9020175" cy="12065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7">
            <a:extLst>
              <a:ext uri="{FF2B5EF4-FFF2-40B4-BE49-F238E27FC236}">
                <a16:creationId xmlns:a16="http://schemas.microsoft.com/office/drawing/2014/main" id="{AFB7342D-E98B-825B-51AF-199843D3A5F2}"/>
              </a:ext>
            </a:extLst>
          </p:cNvPr>
          <p:cNvSpPr/>
          <p:nvPr/>
        </p:nvSpPr>
        <p:spPr>
          <a:xfrm>
            <a:off x="63500" y="2976563"/>
            <a:ext cx="9020175" cy="1111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pic>
        <p:nvPicPr>
          <p:cNvPr id="7" name="Picture 16" descr="PPT-1">
            <a:extLst>
              <a:ext uri="{FF2B5EF4-FFF2-40B4-BE49-F238E27FC236}">
                <a16:creationId xmlns:a16="http://schemas.microsoft.com/office/drawing/2014/main" id="{18BB66A3-396B-6548-002C-12F70C4C6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0" name="日期版面配置區 27">
            <a:extLst>
              <a:ext uri="{FF2B5EF4-FFF2-40B4-BE49-F238E27FC236}">
                <a16:creationId xmlns:a16="http://schemas.microsoft.com/office/drawing/2014/main" id="{711F4D11-711A-1750-6821-0835BC3D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AED3F6-22CF-46A9-B7F6-141980BC1105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11" name="頁尾版面配置區 16">
            <a:extLst>
              <a:ext uri="{FF2B5EF4-FFF2-40B4-BE49-F238E27FC236}">
                <a16:creationId xmlns:a16="http://schemas.microsoft.com/office/drawing/2014/main" id="{786148AA-1BBE-2FC9-3772-4B2D46C7E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2" name="投影片編號版面配置區 28">
            <a:extLst>
              <a:ext uri="{FF2B5EF4-FFF2-40B4-BE49-F238E27FC236}">
                <a16:creationId xmlns:a16="http://schemas.microsoft.com/office/drawing/2014/main" id="{12FF66ED-0A9F-673C-337A-4220112AD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6E5516-11FB-4DA5-92CA-A404CD87A317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8210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>
            <a:extLst>
              <a:ext uri="{FF2B5EF4-FFF2-40B4-BE49-F238E27FC236}">
                <a16:creationId xmlns:a16="http://schemas.microsoft.com/office/drawing/2014/main" id="{6C46E342-1991-50DB-D4A8-2E7E72A33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CF4F1C-1503-4CD4-BE67-66E231A83F1C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5" name="頁尾版面配置區 2">
            <a:extLst>
              <a:ext uri="{FF2B5EF4-FFF2-40B4-BE49-F238E27FC236}">
                <a16:creationId xmlns:a16="http://schemas.microsoft.com/office/drawing/2014/main" id="{51770145-DC5E-98DA-913D-5F527D0CC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22">
            <a:extLst>
              <a:ext uri="{FF2B5EF4-FFF2-40B4-BE49-F238E27FC236}">
                <a16:creationId xmlns:a16="http://schemas.microsoft.com/office/drawing/2014/main" id="{3D9B9BBD-D526-4E6C-E362-9DE630A08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40F027-4070-4234-A8AB-2FD2867A62C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814459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>
            <a:extLst>
              <a:ext uri="{FF2B5EF4-FFF2-40B4-BE49-F238E27FC236}">
                <a16:creationId xmlns:a16="http://schemas.microsoft.com/office/drawing/2014/main" id="{5E8780A2-70D3-2DD5-9627-43CF9027B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C67E45-CC11-4FF0-9CAB-1A739F494BAC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5" name="頁尾版面配置區 2">
            <a:extLst>
              <a:ext uri="{FF2B5EF4-FFF2-40B4-BE49-F238E27FC236}">
                <a16:creationId xmlns:a16="http://schemas.microsoft.com/office/drawing/2014/main" id="{2C121B82-9CB7-3CB6-9133-437789A8C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22">
            <a:extLst>
              <a:ext uri="{FF2B5EF4-FFF2-40B4-BE49-F238E27FC236}">
                <a16:creationId xmlns:a16="http://schemas.microsoft.com/office/drawing/2014/main" id="{56D45A5B-9D97-8C82-91DB-5C446A797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364FB5-4DF6-4CBA-AAD2-EBEEB7317E7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2495850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/>
          </p:nvPr>
        </p:nvSpPr>
        <p:spPr>
          <a:xfrm>
            <a:off x="719138" y="906463"/>
            <a:ext cx="7813675" cy="51149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3" name="日期版面配置區 13">
            <a:extLst>
              <a:ext uri="{FF2B5EF4-FFF2-40B4-BE49-F238E27FC236}">
                <a16:creationId xmlns:a16="http://schemas.microsoft.com/office/drawing/2014/main" id="{8203EF8B-FFF9-F271-025E-61315B932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57FA1B-312A-4BB2-A522-5AABC2801D83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4" name="頁尾版面配置區 2">
            <a:extLst>
              <a:ext uri="{FF2B5EF4-FFF2-40B4-BE49-F238E27FC236}">
                <a16:creationId xmlns:a16="http://schemas.microsoft.com/office/drawing/2014/main" id="{256174B5-413E-DDE7-4A0D-B400CA88F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22">
            <a:extLst>
              <a:ext uri="{FF2B5EF4-FFF2-40B4-BE49-F238E27FC236}">
                <a16:creationId xmlns:a16="http://schemas.microsoft.com/office/drawing/2014/main" id="{D103881F-08C8-38D0-DC3B-C2FBA3841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2FD4A3-D0BF-4D9C-A5CA-98D0557D811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0784495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3" name="日期版面配置區 13">
            <a:extLst>
              <a:ext uri="{FF2B5EF4-FFF2-40B4-BE49-F238E27FC236}">
                <a16:creationId xmlns:a16="http://schemas.microsoft.com/office/drawing/2014/main" id="{E599FFFC-860E-DC04-6968-FC6A1A4FB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51B658-E61F-4532-957B-4153A2E13FAE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4" name="頁尾版面配置區 2">
            <a:extLst>
              <a:ext uri="{FF2B5EF4-FFF2-40B4-BE49-F238E27FC236}">
                <a16:creationId xmlns:a16="http://schemas.microsoft.com/office/drawing/2014/main" id="{8BAD4C06-CAED-8F8E-F9AA-9D8493A59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22">
            <a:extLst>
              <a:ext uri="{FF2B5EF4-FFF2-40B4-BE49-F238E27FC236}">
                <a16:creationId xmlns:a16="http://schemas.microsoft.com/office/drawing/2014/main" id="{192053E4-5221-C509-305A-142242631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1CF7FE-6977-461D-886C-0B067C1CC375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916067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題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1">
            <a:extLst>
              <a:ext uri="{FF2B5EF4-FFF2-40B4-BE49-F238E27FC236}">
                <a16:creationId xmlns:a16="http://schemas.microsoft.com/office/drawing/2014/main" id="{F749E527-3694-1B3D-D4FD-A3CC73C91AFC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5" name="圓角矩形 14">
            <a:extLst>
              <a:ext uri="{FF2B5EF4-FFF2-40B4-BE49-F238E27FC236}">
                <a16:creationId xmlns:a16="http://schemas.microsoft.com/office/drawing/2014/main" id="{2EC0920F-90B7-B234-B517-30E7029371B0}"/>
              </a:ext>
            </a:extLst>
          </p:cNvPr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5">
            <a:extLst>
              <a:ext uri="{FF2B5EF4-FFF2-40B4-BE49-F238E27FC236}">
                <a16:creationId xmlns:a16="http://schemas.microsoft.com/office/drawing/2014/main" id="{FB83F9DC-1C83-E3AC-849B-F9F89E3A6BEB}"/>
              </a:ext>
            </a:extLst>
          </p:cNvPr>
          <p:cNvSpPr/>
          <p:nvPr/>
        </p:nvSpPr>
        <p:spPr>
          <a:xfrm flipV="1">
            <a:off x="69850" y="2376488"/>
            <a:ext cx="9013825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7" name="矩形 16">
            <a:extLst>
              <a:ext uri="{FF2B5EF4-FFF2-40B4-BE49-F238E27FC236}">
                <a16:creationId xmlns:a16="http://schemas.microsoft.com/office/drawing/2014/main" id="{4440BAED-CD8C-5FB3-7041-7CDE9679B442}"/>
              </a:ext>
            </a:extLst>
          </p:cNvPr>
          <p:cNvSpPr/>
          <p:nvPr/>
        </p:nvSpPr>
        <p:spPr>
          <a:xfrm>
            <a:off x="69850" y="2341563"/>
            <a:ext cx="9013825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8" name="矩形 17">
            <a:extLst>
              <a:ext uri="{FF2B5EF4-FFF2-40B4-BE49-F238E27FC236}">
                <a16:creationId xmlns:a16="http://schemas.microsoft.com/office/drawing/2014/main" id="{E4B980A0-DB26-0EE0-9C40-15CFA3A6E0CE}"/>
              </a:ext>
            </a:extLst>
          </p:cNvPr>
          <p:cNvSpPr/>
          <p:nvPr/>
        </p:nvSpPr>
        <p:spPr>
          <a:xfrm>
            <a:off x="68263" y="2468563"/>
            <a:ext cx="9015412" cy="4603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/>
          <a:lstStyle>
            <a:lvl1pPr algn="l">
              <a:buNone/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日期版面配置區 3">
            <a:extLst>
              <a:ext uri="{FF2B5EF4-FFF2-40B4-BE49-F238E27FC236}">
                <a16:creationId xmlns:a16="http://schemas.microsoft.com/office/drawing/2014/main" id="{6993F223-E4A0-8B3D-80FF-5D0EF3D01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2AF58A-3277-43F5-B2FC-1B0B38D213CF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10" name="頁尾版面配置區 4">
            <a:extLst>
              <a:ext uri="{FF2B5EF4-FFF2-40B4-BE49-F238E27FC236}">
                <a16:creationId xmlns:a16="http://schemas.microsoft.com/office/drawing/2014/main" id="{16A64D00-4E88-5A41-B166-1EC481454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1" name="投影片編號版面配置區 5">
            <a:extLst>
              <a:ext uri="{FF2B5EF4-FFF2-40B4-BE49-F238E27FC236}">
                <a16:creationId xmlns:a16="http://schemas.microsoft.com/office/drawing/2014/main" id="{9868F7D1-424D-613E-A355-173A5D4D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6050" y="6208713"/>
            <a:ext cx="4572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D5AD5C-9844-4FFA-98EF-BAF353D7D054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5660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3" name="日期版面配置區 13">
            <a:extLst>
              <a:ext uri="{FF2B5EF4-FFF2-40B4-BE49-F238E27FC236}">
                <a16:creationId xmlns:a16="http://schemas.microsoft.com/office/drawing/2014/main" id="{846D7B2C-B367-B1C8-BAC5-C26034660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4F3156-4E96-4807-999E-EC813A35D152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4" name="頁尾版面配置區 2">
            <a:extLst>
              <a:ext uri="{FF2B5EF4-FFF2-40B4-BE49-F238E27FC236}">
                <a16:creationId xmlns:a16="http://schemas.microsoft.com/office/drawing/2014/main" id="{17F26261-D0EB-3923-1D27-351BA99F0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22">
            <a:extLst>
              <a:ext uri="{FF2B5EF4-FFF2-40B4-BE49-F238E27FC236}">
                <a16:creationId xmlns:a16="http://schemas.microsoft.com/office/drawing/2014/main" id="{965DC7D5-7604-7AAD-181E-3FD4C388E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5854ED-F35A-4B57-AD84-9475E0A15E4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041074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內容版面配置區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13">
            <a:extLst>
              <a:ext uri="{FF2B5EF4-FFF2-40B4-BE49-F238E27FC236}">
                <a16:creationId xmlns:a16="http://schemas.microsoft.com/office/drawing/2014/main" id="{EEEFB678-A518-1D8D-BEB3-10CE752C4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0D399B-9314-4521-A00B-8AF0B1789462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6" name="頁尾版面配置區 2">
            <a:extLst>
              <a:ext uri="{FF2B5EF4-FFF2-40B4-BE49-F238E27FC236}">
                <a16:creationId xmlns:a16="http://schemas.microsoft.com/office/drawing/2014/main" id="{92650005-31A8-ECDA-B612-FB2FD93DD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22">
            <a:extLst>
              <a:ext uri="{FF2B5EF4-FFF2-40B4-BE49-F238E27FC236}">
                <a16:creationId xmlns:a16="http://schemas.microsoft.com/office/drawing/2014/main" id="{BD7682CE-656E-707A-AA91-EF8ED10B5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1F3EB7-9C39-4878-A026-5A16A7CD5F42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6373750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13">
            <a:extLst>
              <a:ext uri="{FF2B5EF4-FFF2-40B4-BE49-F238E27FC236}">
                <a16:creationId xmlns:a16="http://schemas.microsoft.com/office/drawing/2014/main" id="{982C81DC-17A0-C230-9F6A-0744B0D1D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9DA283-4753-47A7-91B8-8A83512594C5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4" name="頁尾版面配置區 2">
            <a:extLst>
              <a:ext uri="{FF2B5EF4-FFF2-40B4-BE49-F238E27FC236}">
                <a16:creationId xmlns:a16="http://schemas.microsoft.com/office/drawing/2014/main" id="{73E7CF39-392A-C5BB-B8AA-4CFF73EA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22">
            <a:extLst>
              <a:ext uri="{FF2B5EF4-FFF2-40B4-BE49-F238E27FC236}">
                <a16:creationId xmlns:a16="http://schemas.microsoft.com/office/drawing/2014/main" id="{72980693-2023-6A03-316A-40DDA4712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4E153B-AE8E-47CE-82BA-AC1CFF0CD82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4723875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3">
            <a:extLst>
              <a:ext uri="{FF2B5EF4-FFF2-40B4-BE49-F238E27FC236}">
                <a16:creationId xmlns:a16="http://schemas.microsoft.com/office/drawing/2014/main" id="{B49C6189-C2B7-E3E0-0EBD-A2537F6F8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01A915-E6CC-47CE-830A-7FA4316C1271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4FF9E0F-FC6C-E512-EE79-9983908A7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22">
            <a:extLst>
              <a:ext uri="{FF2B5EF4-FFF2-40B4-BE49-F238E27FC236}">
                <a16:creationId xmlns:a16="http://schemas.microsoft.com/office/drawing/2014/main" id="{E9E23547-0744-C142-EA51-2ABAFA991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52E1A0-0828-473F-B739-C8E2AF5019E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9599019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1">
            <a:extLst>
              <a:ext uri="{FF2B5EF4-FFF2-40B4-BE49-F238E27FC236}">
                <a16:creationId xmlns:a16="http://schemas.microsoft.com/office/drawing/2014/main" id="{E302549E-B7E4-32C9-1986-E655BD620711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5" name="圓角矩形 14">
            <a:extLst>
              <a:ext uri="{FF2B5EF4-FFF2-40B4-BE49-F238E27FC236}">
                <a16:creationId xmlns:a16="http://schemas.microsoft.com/office/drawing/2014/main" id="{AFE53F0B-15DF-611C-5178-97D2B90044F4}"/>
              </a:ext>
            </a:extLst>
          </p:cNvPr>
          <p:cNvSpPr/>
          <p:nvPr/>
        </p:nvSpPr>
        <p:spPr>
          <a:xfrm>
            <a:off x="63500" y="69850"/>
            <a:ext cx="9013825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/>
          <a:lstStyle>
            <a:lvl1pPr algn="l">
              <a:buNone/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6" name="日期版面配置區 4">
            <a:extLst>
              <a:ext uri="{FF2B5EF4-FFF2-40B4-BE49-F238E27FC236}">
                <a16:creationId xmlns:a16="http://schemas.microsoft.com/office/drawing/2014/main" id="{8937573A-55C2-FDB7-9C78-93159ED9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21EF90-BD95-45E3-98E4-CD09757DFF65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7" name="頁尾版面配置區 5">
            <a:extLst>
              <a:ext uri="{FF2B5EF4-FFF2-40B4-BE49-F238E27FC236}">
                <a16:creationId xmlns:a16="http://schemas.microsoft.com/office/drawing/2014/main" id="{BBDFFC09-6654-D057-AC18-24EAA280C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投影片編號版面配置區 6">
            <a:extLst>
              <a:ext uri="{FF2B5EF4-FFF2-40B4-BE49-F238E27FC236}">
                <a16:creationId xmlns:a16="http://schemas.microsoft.com/office/drawing/2014/main" id="{3D9A909D-F593-3B8E-756E-F779A880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492348-8ED3-4F83-A548-6B4337BE038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8067787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11">
            <a:extLst>
              <a:ext uri="{FF2B5EF4-FFF2-40B4-BE49-F238E27FC236}">
                <a16:creationId xmlns:a16="http://schemas.microsoft.com/office/drawing/2014/main" id="{F52839F7-137D-EB81-0570-177874AF8A00}"/>
              </a:ext>
            </a:extLst>
          </p:cNvPr>
          <p:cNvSpPr/>
          <p:nvPr/>
        </p:nvSpPr>
        <p:spPr>
          <a:xfrm flipV="1">
            <a:off x="68263" y="4683125"/>
            <a:ext cx="9007475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4">
            <a:extLst>
              <a:ext uri="{FF2B5EF4-FFF2-40B4-BE49-F238E27FC236}">
                <a16:creationId xmlns:a16="http://schemas.microsoft.com/office/drawing/2014/main" id="{2633543E-C42A-3E34-33EB-E7D79991FC9E}"/>
              </a:ext>
            </a:extLst>
          </p:cNvPr>
          <p:cNvSpPr/>
          <p:nvPr/>
        </p:nvSpPr>
        <p:spPr>
          <a:xfrm>
            <a:off x="68263" y="4649788"/>
            <a:ext cx="9007475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7" name="矩形 15">
            <a:extLst>
              <a:ext uri="{FF2B5EF4-FFF2-40B4-BE49-F238E27FC236}">
                <a16:creationId xmlns:a16="http://schemas.microsoft.com/office/drawing/2014/main" id="{25859587-46AB-211D-F4CF-4EF661D82E8D}"/>
              </a:ext>
            </a:extLst>
          </p:cNvPr>
          <p:cNvSpPr/>
          <p:nvPr/>
        </p:nvSpPr>
        <p:spPr>
          <a:xfrm>
            <a:off x="68263" y="4773613"/>
            <a:ext cx="9007475" cy="476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zh-TW" altLang="en-US" noProof="0"/>
              <a:t>按一下圖示以新增圖片</a:t>
            </a:r>
            <a:endParaRPr lang="en-US" noProof="0" dirty="0"/>
          </a:p>
        </p:txBody>
      </p:sp>
      <p:sp>
        <p:nvSpPr>
          <p:cNvPr id="8" name="日期版面配置區 4">
            <a:extLst>
              <a:ext uri="{FF2B5EF4-FFF2-40B4-BE49-F238E27FC236}">
                <a16:creationId xmlns:a16="http://schemas.microsoft.com/office/drawing/2014/main" id="{66713CB6-78D7-8729-7397-954854776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F71889-27E2-44A7-9095-83AAF4AB6A64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9" name="頁尾版面配置區 5">
            <a:extLst>
              <a:ext uri="{FF2B5EF4-FFF2-40B4-BE49-F238E27FC236}">
                <a16:creationId xmlns:a16="http://schemas.microsoft.com/office/drawing/2014/main" id="{51E791CD-BFFE-32F2-F323-FC76693C1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" name="投影片編號版面配置區 6">
            <a:extLst>
              <a:ext uri="{FF2B5EF4-FFF2-40B4-BE49-F238E27FC236}">
                <a16:creationId xmlns:a16="http://schemas.microsoft.com/office/drawing/2014/main" id="{0DC2960F-F9ED-49DC-18D2-B4EB78FF2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6050" y="6208713"/>
            <a:ext cx="4572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CFA047-5BEF-440A-8660-3C607D83BF1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0674000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4ACE905A-0A3E-DA84-C124-2A059A03625B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8" name="圓角矩形 7">
            <a:extLst>
              <a:ext uri="{FF2B5EF4-FFF2-40B4-BE49-F238E27FC236}">
                <a16:creationId xmlns:a16="http://schemas.microsoft.com/office/drawing/2014/main" id="{30E2622B-80B9-7F0B-D348-1450ACA2B2E3}"/>
              </a:ext>
            </a:extLst>
          </p:cNvPr>
          <p:cNvSpPr/>
          <p:nvPr/>
        </p:nvSpPr>
        <p:spPr>
          <a:xfrm>
            <a:off x="63500" y="69850"/>
            <a:ext cx="9013825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1028" name="標題版面配置區 21">
            <a:extLst>
              <a:ext uri="{FF2B5EF4-FFF2-40B4-BE49-F238E27FC236}">
                <a16:creationId xmlns:a16="http://schemas.microsoft.com/office/drawing/2014/main" id="{F1B9DD3E-643D-93F3-0D64-E079757EA6E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14400" y="274638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  <a:endParaRPr lang="en-US" altLang="zh-TW"/>
          </a:p>
        </p:txBody>
      </p:sp>
      <p:sp>
        <p:nvSpPr>
          <p:cNvPr id="1029" name="文字版面配置區 12">
            <a:extLst>
              <a:ext uri="{FF2B5EF4-FFF2-40B4-BE49-F238E27FC236}">
                <a16:creationId xmlns:a16="http://schemas.microsoft.com/office/drawing/2014/main" id="{06640F65-B030-E8C4-E071-322CA5FCFE7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914400" y="1447800"/>
            <a:ext cx="77724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14" name="日期版面配置區 13">
            <a:extLst>
              <a:ext uri="{FF2B5EF4-FFF2-40B4-BE49-F238E27FC236}">
                <a16:creationId xmlns:a16="http://schemas.microsoft.com/office/drawing/2014/main" id="{A833BEF3-0585-E643-A397-362678875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8C427219-AE98-4ECD-94D7-02201656FC8E}" type="datetime1">
              <a:rPr lang="zh-TW" altLang="en-US"/>
              <a:pPr>
                <a:defRPr/>
              </a:pPr>
              <a:t>2023/9/26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787EDC7-214A-614B-F9AA-64796FA020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3" name="投影片編號版面配置區 22">
            <a:extLst>
              <a:ext uri="{FF2B5EF4-FFF2-40B4-BE49-F238E27FC236}">
                <a16:creationId xmlns:a16="http://schemas.microsoft.com/office/drawing/2014/main" id="{61A245A2-1C4B-B852-C75B-D10319F28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6050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lvl1pPr algn="ctr" eaLnBrk="1" hangingPunct="1">
              <a:defRPr kumimoji="0" sz="140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1pPr>
          </a:lstStyle>
          <a:p>
            <a:pPr>
              <a:defRPr/>
            </a:pPr>
            <a:fld id="{E48F9FE2-3D3D-4893-B2F9-2DFE39BD963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pic>
        <p:nvPicPr>
          <p:cNvPr id="1033" name="Picture 13" descr="PPT-2">
            <a:extLst>
              <a:ext uri="{FF2B5EF4-FFF2-40B4-BE49-F238E27FC236}">
                <a16:creationId xmlns:a16="http://schemas.microsoft.com/office/drawing/2014/main" id="{F79D8DE6-1F73-C30B-DE18-4C2D027E3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4">
            <a:extLst>
              <a:ext uri="{FF2B5EF4-FFF2-40B4-BE49-F238E27FC236}">
                <a16:creationId xmlns:a16="http://schemas.microsoft.com/office/drawing/2014/main" id="{7D954F8D-E94C-B0AE-EC0C-B04AA2EEE0C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840" r:id="rId1"/>
    <p:sldLayoutId id="2147485832" r:id="rId2"/>
    <p:sldLayoutId id="2147485841" r:id="rId3"/>
    <p:sldLayoutId id="2147485833" r:id="rId4"/>
    <p:sldLayoutId id="2147485834" r:id="rId5"/>
    <p:sldLayoutId id="2147485835" r:id="rId6"/>
    <p:sldLayoutId id="2147485836" r:id="rId7"/>
    <p:sldLayoutId id="2147485842" r:id="rId8"/>
    <p:sldLayoutId id="2147485843" r:id="rId9"/>
    <p:sldLayoutId id="2147485837" r:id="rId10"/>
    <p:sldLayoutId id="2147485838" r:id="rId11"/>
    <p:sldLayoutId id="2147485839" r:id="rId1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9pPr>
    </p:titleStyle>
    <p:bodyStyle>
      <a:lvl1pPr marL="273050" indent="-273050" algn="l" rtl="0" eaLnBrk="0" fontAlgn="base" hangingPunct="0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panose="05020102010507070707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28600" algn="l" rtl="0" eaLnBrk="0" fontAlgn="base" hangingPunct="0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panose="05020102010507070707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325" indent="-228600" algn="l" rtl="0" eaLnBrk="0" fontAlgn="base" hangingPunct="0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1.wdp"/><Relationship Id="rId4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jpeg"/><Relationship Id="rId4" Type="http://schemas.openxmlformats.org/officeDocument/2006/relationships/image" Target="../media/image35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7" Type="http://schemas.openxmlformats.org/officeDocument/2006/relationships/image" Target="../media/image41.jpe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jpeg"/><Relationship Id="rId5" Type="http://schemas.openxmlformats.org/officeDocument/2006/relationships/image" Target="../media/image39.jpeg"/><Relationship Id="rId4" Type="http://schemas.openxmlformats.org/officeDocument/2006/relationships/image" Target="../media/image3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microsoft.com/office/2007/relationships/hdphoto" Target="../media/hdphoto6.wdp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microsoft.com/office/2007/relationships/hdphoto" Target="../media/hdphoto7.wdp"/><Relationship Id="rId7" Type="http://schemas.microsoft.com/office/2007/relationships/hdphoto" Target="../media/hdphoto9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microsoft.com/office/2007/relationships/hdphoto" Target="../media/hdphoto8.wdp"/><Relationship Id="rId4" Type="http://schemas.openxmlformats.org/officeDocument/2006/relationships/image" Target="../media/image28.png"/><Relationship Id="rId9" Type="http://schemas.openxmlformats.org/officeDocument/2006/relationships/image" Target="../media/image3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Footer Placeholder 4">
            <a:extLst>
              <a:ext uri="{FF2B5EF4-FFF2-40B4-BE49-F238E27FC236}">
                <a16:creationId xmlns:a16="http://schemas.microsoft.com/office/drawing/2014/main" id="{26A6170A-5066-2AD1-1DCD-B0F55D28B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7143750" y="6072188"/>
            <a:ext cx="157162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WCLIN15</a:t>
            </a:r>
            <a:r>
              <a:rPr lang="zh-TW" altLang="en-US" sz="1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 林韋志</a:t>
            </a:r>
          </a:p>
        </p:txBody>
      </p:sp>
      <p:sp>
        <p:nvSpPr>
          <p:cNvPr id="8195" name="Title 1">
            <a:extLst>
              <a:ext uri="{FF2B5EF4-FFF2-40B4-BE49-F238E27FC236}">
                <a16:creationId xmlns:a16="http://schemas.microsoft.com/office/drawing/2014/main" id="{605DA92A-9390-E3D0-AB4E-AF0404E475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4500" y="1785938"/>
            <a:ext cx="5707063" cy="1808162"/>
          </a:xfrm>
        </p:spPr>
        <p:txBody>
          <a:bodyPr/>
          <a:lstStyle/>
          <a:p>
            <a:pPr eaLnBrk="1" hangingPunct="1"/>
            <a:r>
              <a:rPr altLang="zh-TW" b="1">
                <a:solidFill>
                  <a:srgbClr val="FF0000"/>
                </a:solidFill>
                <a:latin typeface="微軟正黑體" panose="020B0604030504040204" pitchFamily="34" charset="-120"/>
              </a:rPr>
              <a:t>IMP</a:t>
            </a:r>
            <a:r>
              <a:rPr lang="zh-TW" altLang="en-US" b="1">
                <a:solidFill>
                  <a:srgbClr val="FF0000"/>
                </a:solidFill>
                <a:latin typeface="微軟正黑體" panose="020B0604030504040204" pitchFamily="34" charset="-120"/>
              </a:rPr>
              <a:t> 學習進度報告</a:t>
            </a:r>
          </a:p>
        </p:txBody>
      </p:sp>
      <p:sp>
        <p:nvSpPr>
          <p:cNvPr id="8196" name="TextBox 2">
            <a:extLst>
              <a:ext uri="{FF2B5EF4-FFF2-40B4-BE49-F238E27FC236}">
                <a16:creationId xmlns:a16="http://schemas.microsoft.com/office/drawing/2014/main" id="{98DC02A9-A8DF-F570-B1C5-8AAD17A22F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0313" y="3929063"/>
            <a:ext cx="432276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 dirty="0">
                <a:solidFill>
                  <a:schemeClr val="bg2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2023.07.17</a:t>
            </a:r>
            <a:r>
              <a:rPr lang="zh-TW" altLang="en-US" sz="2800" dirty="0">
                <a:solidFill>
                  <a:schemeClr val="bg2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altLang="zh-TW" sz="2800" dirty="0">
                <a:solidFill>
                  <a:schemeClr val="bg2"/>
                </a:solidFill>
                <a:latin typeface="Broadway" panose="04040905080B02020502" pitchFamily="82" charset="0"/>
                <a:cs typeface="Arial" panose="020B0604020202020204" pitchFamily="34" charset="0"/>
              </a:rPr>
              <a:t>~</a:t>
            </a:r>
            <a:r>
              <a:rPr lang="zh-TW" altLang="en-US" sz="2800" dirty="0">
                <a:solidFill>
                  <a:schemeClr val="bg2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altLang="zh-TW" sz="2800" dirty="0">
                <a:solidFill>
                  <a:schemeClr val="bg2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2023.07.28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機器, 技術人員, 工程, 人員 的圖片&#10;&#10;自動產生的描述">
            <a:extLst>
              <a:ext uri="{FF2B5EF4-FFF2-40B4-BE49-F238E27FC236}">
                <a16:creationId xmlns:a16="http://schemas.microsoft.com/office/drawing/2014/main" id="{93694B64-A370-276E-7C19-B8C5ED3083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8373" y="586408"/>
            <a:ext cx="4173627" cy="46085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圖片 2" descr="一張含有 揚聲器, 管線, 汽車零件, 銀 的圖片&#10;&#10;自動產生的描述">
            <a:extLst>
              <a:ext uri="{FF2B5EF4-FFF2-40B4-BE49-F238E27FC236}">
                <a16:creationId xmlns:a16="http://schemas.microsoft.com/office/drawing/2014/main" id="{02F041BF-E431-7491-3D0F-E05EF103431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586408"/>
            <a:ext cx="4173627" cy="460851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801B2A5C-8902-BA07-50E2-B97CE217DDDE}"/>
              </a:ext>
            </a:extLst>
          </p:cNvPr>
          <p:cNvSpPr txBox="1"/>
          <p:nvPr/>
        </p:nvSpPr>
        <p:spPr>
          <a:xfrm>
            <a:off x="5434699" y="4545482"/>
            <a:ext cx="2880276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Replace suppression net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03714A4-E8FE-386A-66FD-228D68FB2B02}"/>
              </a:ext>
            </a:extLst>
          </p:cNvPr>
          <p:cNvSpPr txBox="1"/>
          <p:nvPr/>
        </p:nvSpPr>
        <p:spPr>
          <a:xfrm>
            <a:off x="418594" y="4545482"/>
            <a:ext cx="4133183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H2O2 clean 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需使用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low vacuum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抽氣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4EAA7BA-23F7-737A-3D6C-A00B7702B303}"/>
              </a:ext>
            </a:extLst>
          </p:cNvPr>
          <p:cNvSpPr txBox="1"/>
          <p:nvPr/>
        </p:nvSpPr>
        <p:spPr>
          <a:xfrm>
            <a:off x="829002" y="5301208"/>
            <a:ext cx="791804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Suppression</a:t>
            </a:r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離子加速奔向萃取電極時，離子會通過萃取電極狹縫前進，</a:t>
            </a:r>
            <a:endParaRPr lang="en-US" altLang="zh-TW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一些會碰撞到萃取電極的表面而產生 </a:t>
            </a:r>
            <a:r>
              <a:rPr lang="en-US" altLang="zh-TW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</a:t>
            </a:r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光及二次電子，</a:t>
            </a:r>
            <a:endParaRPr lang="en-US" altLang="zh-TW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為避免二次電子返回 </a:t>
            </a:r>
            <a:r>
              <a:rPr lang="en-US" altLang="zh-TW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arc chamber </a:t>
            </a:r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造成損壞，在電極加上約負 </a:t>
            </a:r>
            <a:r>
              <a:rPr lang="en-US" altLang="zh-TW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2.6</a:t>
            </a:r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KeV </a:t>
            </a:r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電壓為一抑制電極。</a:t>
            </a:r>
            <a:endParaRPr lang="en-US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55445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Box 1">
            <a:extLst>
              <a:ext uri="{FF2B5EF4-FFF2-40B4-BE49-F238E27FC236}">
                <a16:creationId xmlns:a16="http://schemas.microsoft.com/office/drawing/2014/main" id="{6E7131B6-B82D-2D5E-E098-F8DFE34CBD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04813"/>
            <a:ext cx="392953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五、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Deflector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偏折儀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)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pic>
        <p:nvPicPr>
          <p:cNvPr id="4" name="圖片 3" descr="一張含有 機器, 技術人員, 工程, 管線 的圖片&#10;&#10;自動產生的描述">
            <a:extLst>
              <a:ext uri="{FF2B5EF4-FFF2-40B4-BE49-F238E27FC236}">
                <a16:creationId xmlns:a16="http://schemas.microsoft.com/office/drawing/2014/main" id="{0D4E6609-A7F8-3FC1-3B14-5B12415E72B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552" y="2348880"/>
            <a:ext cx="4806853" cy="397567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4E9963A7-A92F-07FE-6C53-3346F8B237B0}"/>
              </a:ext>
            </a:extLst>
          </p:cNvPr>
          <p:cNvSpPr txBox="1"/>
          <p:nvPr/>
        </p:nvSpPr>
        <p:spPr>
          <a:xfrm>
            <a:off x="755576" y="1086729"/>
            <a:ext cx="79208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Deflector (</a:t>
            </a:r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偏折儀</a:t>
            </a:r>
            <a:r>
              <a:rPr lang="en-US" altLang="zh-TW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控制電子束進行快速定位，利用一個 </a:t>
            </a:r>
            <a:r>
              <a:rPr lang="en-US" altLang="zh-TW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0~6KV or 0~-6KV </a:t>
            </a:r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電壓，使 </a:t>
            </a:r>
            <a:r>
              <a:rPr lang="en-US" altLang="zh-TW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beam current </a:t>
            </a:r>
            <a:r>
              <a:rPr lang="zh-TW" altLang="en-US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聚焦至所需的位置。</a:t>
            </a:r>
            <a:endParaRPr lang="en-US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5DE0CFD-32CC-AA3C-0D1E-56C8C2818E6B}"/>
              </a:ext>
            </a:extLst>
          </p:cNvPr>
          <p:cNvSpPr/>
          <p:nvPr/>
        </p:nvSpPr>
        <p:spPr>
          <a:xfrm>
            <a:off x="1259632" y="3782429"/>
            <a:ext cx="3384376" cy="11426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圖片 7" descr="一張含有 文字, 儀表, 螢幕擷取畫面, 電子產品 的圖片&#10;&#10;自動產生的描述">
            <a:extLst>
              <a:ext uri="{FF2B5EF4-FFF2-40B4-BE49-F238E27FC236}">
                <a16:creationId xmlns:a16="http://schemas.microsoft.com/office/drawing/2014/main" id="{1F54B8D1-BD85-7712-4154-9E1B4275B8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08104" y="2358521"/>
            <a:ext cx="3456474" cy="13681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8BB24302-FDE4-F20A-132A-8746684476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508104" y="3861048"/>
            <a:ext cx="3456474" cy="24564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9696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39910.jpg">
            <a:extLst>
              <a:ext uri="{FF2B5EF4-FFF2-40B4-BE49-F238E27FC236}">
                <a16:creationId xmlns:a16="http://schemas.microsoft.com/office/drawing/2014/main" id="{6B4BB680-1A20-131A-5171-025147BD88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004048" y="1105874"/>
            <a:ext cx="3464201" cy="2518169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66" name="TextBox 1">
            <a:extLst>
              <a:ext uri="{FF2B5EF4-FFF2-40B4-BE49-F238E27FC236}">
                <a16:creationId xmlns:a16="http://schemas.microsoft.com/office/drawing/2014/main" id="{6E7131B6-B82D-2D5E-E098-F8DFE34CBD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04813"/>
            <a:ext cx="626645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六、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VIISION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更換 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IG-1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filament 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流程</a:t>
            </a:r>
          </a:p>
        </p:txBody>
      </p:sp>
      <p:pic>
        <p:nvPicPr>
          <p:cNvPr id="7" name="圖片 6" descr="一張含有 文字, 螢幕擷取畫面, 電腦, 平面設計 的圖片&#10;&#10;自動產生的描述">
            <a:extLst>
              <a:ext uri="{FF2B5EF4-FFF2-40B4-BE49-F238E27FC236}">
                <a16:creationId xmlns:a16="http://schemas.microsoft.com/office/drawing/2014/main" id="{4DC6A065-846C-5DBE-DBCB-C4124A54AD9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9592" y="1105876"/>
            <a:ext cx="3464202" cy="251479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圖片 10" descr="一張含有 汽車零件, 機器, 電氣線路, 工程 的圖片&#10;&#10;自動產生的描述">
            <a:extLst>
              <a:ext uri="{FF2B5EF4-FFF2-40B4-BE49-F238E27FC236}">
                <a16:creationId xmlns:a16="http://schemas.microsoft.com/office/drawing/2014/main" id="{83D6D345-FD5F-2197-F873-46CF0FC9D3E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592" y="3938394"/>
            <a:ext cx="3464202" cy="25147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D270A866-6DAF-B960-0D91-3585F23F2692}"/>
              </a:ext>
            </a:extLst>
          </p:cNvPr>
          <p:cNvSpPr txBox="1"/>
          <p:nvPr/>
        </p:nvSpPr>
        <p:spPr>
          <a:xfrm>
            <a:off x="647001" y="3199978"/>
            <a:ext cx="3994299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Turbo </a:t>
            </a:r>
            <a:r>
              <a:rPr lang="en-US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decel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→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close </a:t>
            </a:r>
            <a:r>
              <a:rPr lang="en-US" altLang="zh-TW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forline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&amp; vent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D4A6F40E-E7EB-1391-46C4-43E9E1BB0DCA}"/>
              </a:ext>
            </a:extLst>
          </p:cNvPr>
          <p:cNvSpPr txBox="1"/>
          <p:nvPr/>
        </p:nvSpPr>
        <p:spPr>
          <a:xfrm>
            <a:off x="6015245" y="3205296"/>
            <a:ext cx="1441805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Vent 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手動閥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C42C336-684F-07E8-E56F-93D0130CB143}"/>
              </a:ext>
            </a:extLst>
          </p:cNvPr>
          <p:cNvSpPr/>
          <p:nvPr/>
        </p:nvSpPr>
        <p:spPr>
          <a:xfrm>
            <a:off x="6156176" y="2041980"/>
            <a:ext cx="792088" cy="7200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383E41C-B92B-CEC8-C6EA-29F2DE932185}"/>
              </a:ext>
            </a:extLst>
          </p:cNvPr>
          <p:cNvSpPr txBox="1"/>
          <p:nvPr/>
        </p:nvSpPr>
        <p:spPr>
          <a:xfrm>
            <a:off x="1238957" y="6083855"/>
            <a:ext cx="2810385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紀錄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Ion gauge 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接線位置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9" name="圖片 18" descr="一張含有 文字, 室內, 辦公用品, 電腦監視器 的圖片&#10;&#10;自動產生的描述">
            <a:extLst>
              <a:ext uri="{FF2B5EF4-FFF2-40B4-BE49-F238E27FC236}">
                <a16:creationId xmlns:a16="http://schemas.microsoft.com/office/drawing/2014/main" id="{71E23053-1C6A-100F-973A-06EC04001F0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85987" y="3938394"/>
            <a:ext cx="3464201" cy="25147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39E6230F-30E2-2D6D-F211-547116193E09}"/>
              </a:ext>
            </a:extLst>
          </p:cNvPr>
          <p:cNvSpPr txBox="1"/>
          <p:nvPr/>
        </p:nvSpPr>
        <p:spPr>
          <a:xfrm>
            <a:off x="5144979" y="6083855"/>
            <a:ext cx="3130985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鬆止付螺絲 → 更換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filament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2" name="圖片 21" descr="一張含有 室內, 人員, 資料表, 電腦 的圖片&#10;&#10;自動產生的描述">
            <a:extLst>
              <a:ext uri="{FF2B5EF4-FFF2-40B4-BE49-F238E27FC236}">
                <a16:creationId xmlns:a16="http://schemas.microsoft.com/office/drawing/2014/main" id="{EE79126D-7F0F-B360-902B-302368868B0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24328" y="3938394"/>
            <a:ext cx="1178824" cy="203480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40849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圖片 23">
            <a:extLst>
              <a:ext uri="{FF2B5EF4-FFF2-40B4-BE49-F238E27FC236}">
                <a16:creationId xmlns:a16="http://schemas.microsoft.com/office/drawing/2014/main" id="{62D1CC1B-C452-878C-C6EE-44C1C298D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59754" y="2492896"/>
            <a:ext cx="2856662" cy="3887305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1172AD6-91EF-81EA-E258-F0FE490DD4AC}"/>
              </a:ext>
            </a:extLst>
          </p:cNvPr>
          <p:cNvSpPr txBox="1"/>
          <p:nvPr/>
        </p:nvSpPr>
        <p:spPr>
          <a:xfrm>
            <a:off x="827584" y="480154"/>
            <a:ext cx="453650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離子真空計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(Ion gauge)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廣泛用於壓力範圍在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10-3 torr ~ 10-10 torr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的測量裝置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利用加熱的燈絲產生電子，</a:t>
            </a:r>
            <a:r>
              <a:rPr lang="zh-TW" altLang="en-US" sz="1800" b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高能量的電子游離周圍附近的氣體分子，被游離的分子被接收進而轉換成電流，估算出真空壓力的大小。</a:t>
            </a:r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8370031-E1EE-ADD1-2FEF-923939980FF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47664" y="3232847"/>
            <a:ext cx="2304256" cy="314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14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1C9A163D-5BE6-FB65-89C2-8074251750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5576051"/>
              </p:ext>
            </p:extLst>
          </p:nvPr>
        </p:nvGraphicFramePr>
        <p:xfrm>
          <a:off x="323850" y="1081917"/>
          <a:ext cx="8712200" cy="4652234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359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70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992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915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日期</a:t>
                      </a: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機台</a:t>
                      </a: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學習內容</a:t>
                      </a:r>
                    </a:p>
                  </a:txBody>
                  <a:tcPr marL="91436" marR="91436" marT="45708" marB="45708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2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07/18(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二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GSD-6</a:t>
                      </a: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Purge &amp; pump down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source 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端、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do source head PM</a:t>
                      </a:r>
                      <a:endParaRPr lang="zh-TW" altLang="en-US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2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07/19(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三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練習組裝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6200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electrode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、練習組裝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VIISION source head</a:t>
                      </a:r>
                      <a:endParaRPr lang="zh-TW" altLang="en-US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2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07/20(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四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GSD-2</a:t>
                      </a: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看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廠商進場確認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beam alignment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、抓漏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source chamber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&amp;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beam guide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、練習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tune </a:t>
                      </a:r>
                      <a:r>
                        <a:rPr lang="en-US" altLang="zh-TW" sz="1600" b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beam AS/30</a:t>
                      </a:r>
                      <a:endParaRPr lang="en-US" altLang="zh-TW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2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07/21(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五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GSD-5</a:t>
                      </a: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Source /electrode PM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clean bushing &amp; source chamber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endParaRPr lang="en-US" altLang="zh-TW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indent="0" algn="l">
                        <a:buNone/>
                      </a:pP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看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housing &amp; flange 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校正</a:t>
                      </a:r>
                      <a:endParaRPr lang="en-US" altLang="zh-TW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2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07/24(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一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GSD-6</a:t>
                      </a: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Replace IG-1 filament &amp; clean gauge 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底座、</a:t>
                      </a:r>
                      <a:endParaRPr lang="en-US" altLang="zh-TW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indent="0" algn="l">
                        <a:buNone/>
                      </a:pP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練習組裝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6200 source head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、練習組裝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VIISION source head</a:t>
                      </a:r>
                    </a:p>
                  </a:txBody>
                  <a:tcPr marL="91436" marR="91436" marT="45708" marB="45708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2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07/25(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二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6200-2</a:t>
                      </a: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看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量測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suppression voltage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source head &amp; replace electrode can PM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、量測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4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極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鏡絕緣狀況 </a:t>
                      </a:r>
                      <a:endParaRPr lang="en-US" altLang="zh-TW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2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07/26(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三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6200-2</a:t>
                      </a: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Deflector assembly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PM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、抓漏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source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chamber &amp; beamline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endParaRPr lang="en-US" altLang="zh-TW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l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看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校正數位式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gauss probe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tune BF2/70 &amp; B/30</a:t>
                      </a:r>
                    </a:p>
                  </a:txBody>
                  <a:tcPr marL="91436" marR="91436" marT="45708" marB="45708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2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07/27(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四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600" b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6200-2</a:t>
                      </a:r>
                    </a:p>
                  </a:txBody>
                  <a:tcPr marL="91436" marR="91436" marT="45708" marB="4570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練習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tune beam B/30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、練習組裝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GSD-200 </a:t>
                      </a:r>
                      <a:r>
                        <a:rPr lang="zh-TW" altLang="en-US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型 </a:t>
                      </a:r>
                      <a:r>
                        <a:rPr lang="en-US" altLang="zh-TW" sz="16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source head</a:t>
                      </a:r>
                    </a:p>
                  </a:txBody>
                  <a:tcPr marL="91436" marR="91436" marT="45708" marB="45708" anchor="ctr"/>
                </a:tc>
                <a:extLst>
                  <a:ext uri="{0D108BD9-81ED-4DB2-BD59-A6C34878D82A}">
                    <a16:rowId xmlns:a16="http://schemas.microsoft.com/office/drawing/2014/main" val="1339798181"/>
                  </a:ext>
                </a:extLst>
              </a:tr>
            </a:tbl>
          </a:graphicData>
        </a:graphic>
      </p:graphicFrame>
      <p:sp>
        <p:nvSpPr>
          <p:cNvPr id="10280" name="TextBox 1">
            <a:extLst>
              <a:ext uri="{FF2B5EF4-FFF2-40B4-BE49-F238E27FC236}">
                <a16:creationId xmlns:a16="http://schemas.microsoft.com/office/drawing/2014/main" id="{3F873EA8-23FC-8E3C-CDF1-AB4B3527DA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938" y="341313"/>
            <a:ext cx="39274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TW" altLang="en-US" sz="2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一、兩周 </a:t>
            </a:r>
            <a:r>
              <a:rPr lang="en-US" altLang="zh-TW" sz="2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IMP</a:t>
            </a:r>
            <a:r>
              <a:rPr lang="zh-TW" altLang="en-US" sz="2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學習內容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Box 1">
            <a:extLst>
              <a:ext uri="{FF2B5EF4-FFF2-40B4-BE49-F238E27FC236}">
                <a16:creationId xmlns:a16="http://schemas.microsoft.com/office/drawing/2014/main" id="{6E7131B6-B82D-2D5E-E098-F8DFE34CBD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04813"/>
            <a:ext cx="44724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二、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VIISION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source head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43161D-F4EB-D467-A5B0-991DCCB82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5576" y="1303175"/>
            <a:ext cx="3455608" cy="5160573"/>
          </a:xfrm>
          <a:prstGeom prst="rect">
            <a:avLst/>
          </a:prstGeom>
          <a:solidFill>
            <a:srgbClr val="FFFFFF">
              <a:shade val="85000"/>
            </a:srgbClr>
          </a:solidFill>
          <a:ln w="9525" cap="sq">
            <a:solidFill>
              <a:schemeClr val="tx1"/>
            </a:solidFill>
            <a:miter lim="800000"/>
          </a:ln>
          <a:effectLst/>
        </p:spPr>
      </p:pic>
      <p:pic>
        <p:nvPicPr>
          <p:cNvPr id="4" name="圖片 3" descr="一張含有 人員, 下沉、洗碗槽, 室內, 給排水器具 的圖片&#10;&#10;自動產生的描述">
            <a:extLst>
              <a:ext uri="{FF2B5EF4-FFF2-40B4-BE49-F238E27FC236}">
                <a16:creationId xmlns:a16="http://schemas.microsoft.com/office/drawing/2014/main" id="{4FAA385F-1F09-2057-FF43-73311111A6F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776" y="1303175"/>
            <a:ext cx="3455608" cy="25276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61F37E1D-0A12-4F82-91D2-0F47542F75A7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60696" y="4077072"/>
            <a:ext cx="3467688" cy="238667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0D612586-2F4D-5C6B-CC78-C5B9D5F013C2}"/>
              </a:ext>
            </a:extLst>
          </p:cNvPr>
          <p:cNvSpPr txBox="1"/>
          <p:nvPr/>
        </p:nvSpPr>
        <p:spPr>
          <a:xfrm>
            <a:off x="1244931" y="5949280"/>
            <a:ext cx="2476897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+mj-ea"/>
                <a:ea typeface="+mj-ea"/>
              </a:rPr>
              <a:t>VIISION source head</a:t>
            </a:r>
            <a:endParaRPr 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8B067462-814E-37CC-DF15-40F04106FBFA}"/>
              </a:ext>
            </a:extLst>
          </p:cNvPr>
          <p:cNvSpPr txBox="1"/>
          <p:nvPr/>
        </p:nvSpPr>
        <p:spPr>
          <a:xfrm>
            <a:off x="5392690" y="3284984"/>
            <a:ext cx="1803699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Filament 1 &amp; 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2D4625-68A0-5968-8C35-12C89025D39D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7168" y="754168"/>
            <a:ext cx="3466800" cy="2386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EFF5763F-20E5-C54A-8069-220B00D4C3B0}"/>
              </a:ext>
            </a:extLst>
          </p:cNvPr>
          <p:cNvPicPr>
            <a:picLocks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49616" y="754168"/>
            <a:ext cx="3466800" cy="23868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955A491-BB77-C353-9F58-D12C3AFCCDCF}"/>
              </a:ext>
            </a:extLst>
          </p:cNvPr>
          <p:cNvSpPr txBox="1"/>
          <p:nvPr/>
        </p:nvSpPr>
        <p:spPr>
          <a:xfrm>
            <a:off x="971600" y="2636912"/>
            <a:ext cx="646331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治具</a:t>
            </a:r>
            <a:endParaRPr 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9F1BDA18-0146-751C-ABB6-6FBC4806246A}"/>
              </a:ext>
            </a:extLst>
          </p:cNvPr>
          <p:cNvSpPr txBox="1"/>
          <p:nvPr/>
        </p:nvSpPr>
        <p:spPr>
          <a:xfrm>
            <a:off x="4607079" y="908720"/>
            <a:ext cx="3983783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插入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filament clamp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，往內出力撐開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D8129570-B234-6483-B0FE-AD9B13260536}"/>
              </a:ext>
            </a:extLst>
          </p:cNvPr>
          <p:cNvCxnSpPr/>
          <p:nvPr/>
        </p:nvCxnSpPr>
        <p:spPr>
          <a:xfrm>
            <a:off x="5508104" y="2728575"/>
            <a:ext cx="648072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04A9D998-FC3D-2EBA-A21A-9483EE19967E}"/>
              </a:ext>
            </a:extLst>
          </p:cNvPr>
          <p:cNvCxnSpPr>
            <a:cxnSpLocks/>
          </p:cNvCxnSpPr>
          <p:nvPr/>
        </p:nvCxnSpPr>
        <p:spPr>
          <a:xfrm flipH="1">
            <a:off x="7236296" y="2708920"/>
            <a:ext cx="72008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圖片 14" descr="一張含有 機器, 室內, 鋁, 家用電器 的圖片&#10;&#10;自動產生的描述">
            <a:extLst>
              <a:ext uri="{FF2B5EF4-FFF2-40B4-BE49-F238E27FC236}">
                <a16:creationId xmlns:a16="http://schemas.microsoft.com/office/drawing/2014/main" id="{E21A8542-C977-ADE3-BC07-65DA1E956FC8}"/>
              </a:ext>
            </a:extLst>
          </p:cNvPr>
          <p:cNvPicPr>
            <a:picLocks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7168" y="3710099"/>
            <a:ext cx="3466800" cy="23868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ED7DB7B4-0BEC-88DC-7CB0-4C5328ABF809}"/>
              </a:ext>
            </a:extLst>
          </p:cNvPr>
          <p:cNvSpPr txBox="1"/>
          <p:nvPr/>
        </p:nvSpPr>
        <p:spPr>
          <a:xfrm>
            <a:off x="4427984" y="4222159"/>
            <a:ext cx="3534942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調整 </a:t>
            </a:r>
            <a:r>
              <a:rPr lang="en-US" altLang="zh-TW" b="1" dirty="0">
                <a:solidFill>
                  <a:srgbClr val="FF0000"/>
                </a:solidFill>
                <a:latin typeface="+mj-ea"/>
                <a:ea typeface="+mj-ea"/>
              </a:rPr>
              <a:t>filament </a:t>
            </a:r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剛好碰到貼平治具</a:t>
            </a:r>
            <a:endParaRPr 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cxnSp>
        <p:nvCxnSpPr>
          <p:cNvPr id="17" name="Straight Connector 7">
            <a:extLst>
              <a:ext uri="{FF2B5EF4-FFF2-40B4-BE49-F238E27FC236}">
                <a16:creationId xmlns:a16="http://schemas.microsoft.com/office/drawing/2014/main" id="{D79688E3-CCDB-7D45-7E85-610FD30C1B5C}"/>
              </a:ext>
            </a:extLst>
          </p:cNvPr>
          <p:cNvCxnSpPr>
            <a:cxnSpLocks/>
          </p:cNvCxnSpPr>
          <p:nvPr/>
        </p:nvCxnSpPr>
        <p:spPr>
          <a:xfrm>
            <a:off x="1403648" y="4583102"/>
            <a:ext cx="2304256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6372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DD0B809-BD66-E117-D8DE-A6C236005C2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7168" y="754168"/>
            <a:ext cx="3466800" cy="2386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955A491-BB77-C353-9F58-D12C3AFCCDCF}"/>
              </a:ext>
            </a:extLst>
          </p:cNvPr>
          <p:cNvSpPr txBox="1"/>
          <p:nvPr/>
        </p:nvSpPr>
        <p:spPr>
          <a:xfrm>
            <a:off x="1763688" y="770252"/>
            <a:ext cx="1808508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Gas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從側板進入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ED8CCEA8-1F0B-C107-75D0-38E81FD50288}"/>
              </a:ext>
            </a:extLst>
          </p:cNvPr>
          <p:cNvSpPr/>
          <p:nvPr/>
        </p:nvSpPr>
        <p:spPr>
          <a:xfrm>
            <a:off x="1547664" y="1268760"/>
            <a:ext cx="792088" cy="12961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DB221F87-B078-D9F1-9F31-4D9D8BC49CDD}"/>
              </a:ext>
            </a:extLst>
          </p:cNvPr>
          <p:cNvPicPr>
            <a:picLocks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60032" y="754168"/>
            <a:ext cx="3466800" cy="2386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5">
            <a:extLst>
              <a:ext uri="{FF2B5EF4-FFF2-40B4-BE49-F238E27FC236}">
                <a16:creationId xmlns:a16="http://schemas.microsoft.com/office/drawing/2014/main" id="{434DB2CD-1E4A-4912-6817-0670AFFF23C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7168" y="3647820"/>
            <a:ext cx="3466800" cy="2386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>
            <a:extLst>
              <a:ext uri="{FF2B5EF4-FFF2-40B4-BE49-F238E27FC236}">
                <a16:creationId xmlns:a16="http://schemas.microsoft.com/office/drawing/2014/main" id="{A6328D2F-86B9-945B-45F9-1D4685ED8F4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60032" y="3663844"/>
            <a:ext cx="3466800" cy="2386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F2EC58BD-6E7E-8E63-2CAE-C1851E133B76}"/>
              </a:ext>
            </a:extLst>
          </p:cNvPr>
          <p:cNvSpPr txBox="1"/>
          <p:nvPr/>
        </p:nvSpPr>
        <p:spPr>
          <a:xfrm>
            <a:off x="5119470" y="2636912"/>
            <a:ext cx="2947923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Filament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to filament 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導通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4B2E269-D599-DF6C-C82D-41955638455B}"/>
              </a:ext>
            </a:extLst>
          </p:cNvPr>
          <p:cNvSpPr txBox="1"/>
          <p:nvPr/>
        </p:nvSpPr>
        <p:spPr>
          <a:xfrm>
            <a:off x="1138322" y="5517232"/>
            <a:ext cx="2824491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Filament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to body 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不導通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9EB405F5-EE37-A462-7523-FCF89BB0AA0A}"/>
              </a:ext>
            </a:extLst>
          </p:cNvPr>
          <p:cNvSpPr txBox="1"/>
          <p:nvPr/>
        </p:nvSpPr>
        <p:spPr>
          <a:xfrm>
            <a:off x="4797928" y="5648840"/>
            <a:ext cx="3570849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Repeller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to arc chamber 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不導通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13394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B3EFCA77-1FA0-C719-ED7F-4319BD70B1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5576" y="1303174"/>
            <a:ext cx="3455608" cy="5160573"/>
          </a:xfrm>
          <a:prstGeom prst="rect">
            <a:avLst/>
          </a:prstGeom>
          <a:ln w="9525">
            <a:solidFill>
              <a:schemeClr val="tx1"/>
            </a:solidFill>
          </a:ln>
          <a:effectLst/>
        </p:spPr>
      </p:pic>
      <p:sp>
        <p:nvSpPr>
          <p:cNvPr id="11266" name="TextBox 1">
            <a:extLst>
              <a:ext uri="{FF2B5EF4-FFF2-40B4-BE49-F238E27FC236}">
                <a16:creationId xmlns:a16="http://schemas.microsoft.com/office/drawing/2014/main" id="{6E7131B6-B82D-2D5E-E098-F8DFE34CBD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04813"/>
            <a:ext cx="607679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三、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6200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source head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&amp;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electrode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D612586-2F4D-5C6B-CC78-C5B9D5F013C2}"/>
              </a:ext>
            </a:extLst>
          </p:cNvPr>
          <p:cNvSpPr txBox="1"/>
          <p:nvPr/>
        </p:nvSpPr>
        <p:spPr>
          <a:xfrm>
            <a:off x="726392" y="5949280"/>
            <a:ext cx="3513975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+mj-ea"/>
                <a:ea typeface="+mj-ea"/>
              </a:rPr>
              <a:t>6200 source head &amp; electrode</a:t>
            </a:r>
            <a:endParaRPr 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43211E02-012B-6F36-1081-E0AD0ACF3C7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055236" y="1319158"/>
            <a:ext cx="3265488" cy="24495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6592ED5-D321-44F2-35E5-E1CE2C7985FF}"/>
              </a:ext>
            </a:extLst>
          </p:cNvPr>
          <p:cNvSpPr txBox="1"/>
          <p:nvPr/>
        </p:nvSpPr>
        <p:spPr>
          <a:xfrm>
            <a:off x="5214082" y="3253990"/>
            <a:ext cx="2947795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Arm chamber &amp; filament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5881468-4036-9412-449E-009F0D40BADD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055236" y="4019423"/>
            <a:ext cx="3263976" cy="24495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4DB70E5-6E06-BA14-09E4-1A6DCD85AA0C}"/>
              </a:ext>
            </a:extLst>
          </p:cNvPr>
          <p:cNvSpPr txBox="1"/>
          <p:nvPr/>
        </p:nvSpPr>
        <p:spPr>
          <a:xfrm>
            <a:off x="5377410" y="5950766"/>
            <a:ext cx="2619628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裝前確認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gas hole 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方向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18379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6D82986-1FF4-75FC-8183-812EDD15BC6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7316" y="770252"/>
            <a:ext cx="3466800" cy="2386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5">
            <a:extLst>
              <a:ext uri="{FF2B5EF4-FFF2-40B4-BE49-F238E27FC236}">
                <a16:creationId xmlns:a16="http://schemas.microsoft.com/office/drawing/2014/main" id="{B5CA4430-C545-2DBE-83C7-A8845E2CA7F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004048" y="770252"/>
            <a:ext cx="3466800" cy="2386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955A491-BB77-C353-9F58-D12C3AFCCDCF}"/>
              </a:ext>
            </a:extLst>
          </p:cNvPr>
          <p:cNvSpPr txBox="1"/>
          <p:nvPr/>
        </p:nvSpPr>
        <p:spPr>
          <a:xfrm>
            <a:off x="5632779" y="2636912"/>
            <a:ext cx="2262158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治具確認燈絲座水平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1B71085-1770-CA7A-B742-5F17B2691767}"/>
              </a:ext>
            </a:extLst>
          </p:cNvPr>
          <p:cNvSpPr txBox="1"/>
          <p:nvPr/>
        </p:nvSpPr>
        <p:spPr>
          <a:xfrm>
            <a:off x="971600" y="2636912"/>
            <a:ext cx="646331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治具</a:t>
            </a:r>
            <a:endParaRPr 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cxnSp>
        <p:nvCxnSpPr>
          <p:cNvPr id="10" name="Straight Connector 7">
            <a:extLst>
              <a:ext uri="{FF2B5EF4-FFF2-40B4-BE49-F238E27FC236}">
                <a16:creationId xmlns:a16="http://schemas.microsoft.com/office/drawing/2014/main" id="{25DCED84-830F-480F-BE0E-D3443F7A9989}"/>
              </a:ext>
            </a:extLst>
          </p:cNvPr>
          <p:cNvCxnSpPr>
            <a:cxnSpLocks/>
          </p:cNvCxnSpPr>
          <p:nvPr/>
        </p:nvCxnSpPr>
        <p:spPr>
          <a:xfrm>
            <a:off x="5580112" y="1268760"/>
            <a:ext cx="2304256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4">
            <a:extLst>
              <a:ext uri="{FF2B5EF4-FFF2-40B4-BE49-F238E27FC236}">
                <a16:creationId xmlns:a16="http://schemas.microsoft.com/office/drawing/2014/main" id="{C741FEC2-C373-CC72-3147-C2A04F92756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7316" y="3789040"/>
            <a:ext cx="3466800" cy="2386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4AA58CB3-C965-4D00-CE72-CBF820C3EA38}"/>
              </a:ext>
            </a:extLst>
          </p:cNvPr>
          <p:cNvSpPr txBox="1"/>
          <p:nvPr/>
        </p:nvSpPr>
        <p:spPr>
          <a:xfrm>
            <a:off x="978700" y="5661248"/>
            <a:ext cx="646331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治具</a:t>
            </a:r>
            <a:endParaRPr 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pic>
        <p:nvPicPr>
          <p:cNvPr id="16" name="Picture 8">
            <a:extLst>
              <a:ext uri="{FF2B5EF4-FFF2-40B4-BE49-F238E27FC236}">
                <a16:creationId xmlns:a16="http://schemas.microsoft.com/office/drawing/2014/main" id="{FCD9F37A-D9DF-95BA-2B9D-8BD8CA81FED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98840" y="3789040"/>
            <a:ext cx="3466800" cy="2386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FE603A6F-2B7A-B7AF-C98C-B1CF7CE1D814}"/>
              </a:ext>
            </a:extLst>
          </p:cNvPr>
          <p:cNvSpPr txBox="1"/>
          <p:nvPr/>
        </p:nvSpPr>
        <p:spPr>
          <a:xfrm>
            <a:off x="5432877" y="5666761"/>
            <a:ext cx="2598725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治具定位 </a:t>
            </a:r>
            <a:r>
              <a:rPr lang="en-US" altLang="zh-TW" b="1" dirty="0">
                <a:solidFill>
                  <a:srgbClr val="FF0000"/>
                </a:solidFill>
                <a:latin typeface="+mj-ea"/>
                <a:ea typeface="+mj-ea"/>
              </a:rPr>
              <a:t>arc chamber</a:t>
            </a:r>
            <a:endParaRPr 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93873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7AFFAB6F-06C5-9541-872B-01F042C6564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93132" y="3789040"/>
            <a:ext cx="3466798" cy="2386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">
            <a:extLst>
              <a:ext uri="{FF2B5EF4-FFF2-40B4-BE49-F238E27FC236}">
                <a16:creationId xmlns:a16="http://schemas.microsoft.com/office/drawing/2014/main" id="{54A84BCF-D908-C8AF-58CE-1DE72401FF9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7315" y="3789041"/>
            <a:ext cx="3466799" cy="2386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333E984-3327-C897-20D3-4D517890C8B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93132" y="770253"/>
            <a:ext cx="3478213" cy="2386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EAC472A8-1AEC-2AA4-3948-78B2FB58897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7316" y="770252"/>
            <a:ext cx="3466800" cy="2386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955A491-BB77-C353-9F58-D12C3AFCCDCF}"/>
              </a:ext>
            </a:extLst>
          </p:cNvPr>
          <p:cNvSpPr txBox="1"/>
          <p:nvPr/>
        </p:nvSpPr>
        <p:spPr>
          <a:xfrm>
            <a:off x="5148064" y="2689493"/>
            <a:ext cx="646331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1B71085-1770-CA7A-B742-5F17B2691767}"/>
              </a:ext>
            </a:extLst>
          </p:cNvPr>
          <p:cNvSpPr txBox="1"/>
          <p:nvPr/>
        </p:nvSpPr>
        <p:spPr>
          <a:xfrm>
            <a:off x="851054" y="2919048"/>
            <a:ext cx="3379323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 &amp; electrode can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AA58CB3-C965-4D00-CE72-CBF820C3EA38}"/>
              </a:ext>
            </a:extLst>
          </p:cNvPr>
          <p:cNvSpPr txBox="1"/>
          <p:nvPr/>
        </p:nvSpPr>
        <p:spPr>
          <a:xfrm>
            <a:off x="978700" y="5661248"/>
            <a:ext cx="646331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治具</a:t>
            </a:r>
            <a:endParaRPr 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E603A6F-2B7A-B7AF-C98C-B1CF7CE1D814}"/>
              </a:ext>
            </a:extLst>
          </p:cNvPr>
          <p:cNvSpPr txBox="1"/>
          <p:nvPr/>
        </p:nvSpPr>
        <p:spPr>
          <a:xfrm>
            <a:off x="4403683" y="6030580"/>
            <a:ext cx="4645695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治具要能順暢放入 </a:t>
            </a:r>
            <a:r>
              <a:rPr lang="en-US" altLang="zh-TW" b="1" dirty="0">
                <a:solidFill>
                  <a:srgbClr val="FF0000"/>
                </a:solidFill>
                <a:latin typeface="+mj-ea"/>
                <a:ea typeface="+mj-ea"/>
              </a:rPr>
              <a:t>electrode can &amp; source</a:t>
            </a:r>
            <a:endParaRPr 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31079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 descr="一張含有 機器, 鋼, 金屬, 管線 的圖片&#10;&#10;自動產生的描述">
            <a:extLst>
              <a:ext uri="{FF2B5EF4-FFF2-40B4-BE49-F238E27FC236}">
                <a16:creationId xmlns:a16="http://schemas.microsoft.com/office/drawing/2014/main" id="{04DFDC9A-89AE-AB63-E65E-114BBE6345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48064" y="1267405"/>
            <a:ext cx="3466799" cy="25181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266" name="TextBox 1">
            <a:extLst>
              <a:ext uri="{FF2B5EF4-FFF2-40B4-BE49-F238E27FC236}">
                <a16:creationId xmlns:a16="http://schemas.microsoft.com/office/drawing/2014/main" id="{6E7131B6-B82D-2D5E-E098-F8DFE34CBD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04813"/>
            <a:ext cx="360547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四、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6200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WPM 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流程</a:t>
            </a:r>
          </a:p>
        </p:txBody>
      </p:sp>
      <p:pic>
        <p:nvPicPr>
          <p:cNvPr id="13" name="圖片 12" descr="一張含有 人員, 服裝, 技術人員, 機械 的圖片&#10;&#10;自動產生的描述">
            <a:extLst>
              <a:ext uri="{FF2B5EF4-FFF2-40B4-BE49-F238E27FC236}">
                <a16:creationId xmlns:a16="http://schemas.microsoft.com/office/drawing/2014/main" id="{968F0D37-2FC7-32F1-8F83-070967AD5DF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584" y="4077072"/>
            <a:ext cx="3466799" cy="25194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圖片 8" descr="一張含有 金屬, 汽車零件, 鋼, 機器 的圖片&#10;&#10;自動產生的描述">
            <a:extLst>
              <a:ext uri="{FF2B5EF4-FFF2-40B4-BE49-F238E27FC236}">
                <a16:creationId xmlns:a16="http://schemas.microsoft.com/office/drawing/2014/main" id="{5A2E0E6D-D234-5649-3B2F-294E294AD586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7584" y="1243489"/>
            <a:ext cx="3466799" cy="251812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內容版面配置區 4">
            <a:extLst>
              <a:ext uri="{FF2B5EF4-FFF2-40B4-BE49-F238E27FC236}">
                <a16:creationId xmlns:a16="http://schemas.microsoft.com/office/drawing/2014/main" id="{A012503D-B14D-E42E-8573-4B019205DA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5622399" y="3602737"/>
            <a:ext cx="2518128" cy="3466799"/>
          </a:xfrm>
          <a:ln w="9525">
            <a:solidFill>
              <a:schemeClr val="tx1"/>
            </a:solidFill>
          </a:ln>
        </p:spPr>
      </p:pic>
      <p:pic>
        <p:nvPicPr>
          <p:cNvPr id="17" name="圖片 16" descr="一張含有 醫療設備, 人員, 室內, 醫療手套 的圖片&#10;&#10;自動產生的描述">
            <a:extLst>
              <a:ext uri="{FF2B5EF4-FFF2-40B4-BE49-F238E27FC236}">
                <a16:creationId xmlns:a16="http://schemas.microsoft.com/office/drawing/2014/main" id="{ACFA8C12-C57F-6797-F246-EE58DD1124D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48063" y="4072915"/>
            <a:ext cx="1296145" cy="9409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39616205-FABD-A70C-BF2A-96EB351DAB06}"/>
              </a:ext>
            </a:extLst>
          </p:cNvPr>
          <p:cNvSpPr/>
          <p:nvPr/>
        </p:nvSpPr>
        <p:spPr>
          <a:xfrm>
            <a:off x="5796136" y="5229200"/>
            <a:ext cx="504056" cy="43204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26DBEED5-4CD5-23BB-DF69-5405A84C945C}"/>
              </a:ext>
            </a:extLst>
          </p:cNvPr>
          <p:cNvSpPr txBox="1"/>
          <p:nvPr/>
        </p:nvSpPr>
        <p:spPr>
          <a:xfrm>
            <a:off x="1405634" y="3365346"/>
            <a:ext cx="2310697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Close manual valve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833AF1AA-DDA0-96D7-7D9C-1555D5B8BB6F}"/>
              </a:ext>
            </a:extLst>
          </p:cNvPr>
          <p:cNvSpPr txBox="1"/>
          <p:nvPr/>
        </p:nvSpPr>
        <p:spPr>
          <a:xfrm>
            <a:off x="1111995" y="6191709"/>
            <a:ext cx="2897973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Replace accel/</a:t>
            </a:r>
            <a:r>
              <a:rPr lang="en-US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decel</a:t>
            </a:r>
            <a:r>
              <a:rPr 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assy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886980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uvoton佈景主題">
  <a:themeElements>
    <a:clrScheme name="公正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公正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公正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Form" ma:contentTypeID="0x010101007D10E3BF7F339F4197AC12702D94D274" ma:contentTypeVersion="1" ma:contentTypeDescription="Fill out this form." ma:contentTypeScope="" ma:versionID="dcd152325ad65a67ccae7fea5b8715c7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c96e55b6067358e6790c6e364f94c3c9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ShowCombineView" minOccurs="0"/>
                <xsd:element ref="ns1:ShowRepairView" minOccurs="0"/>
                <xsd:element ref="ns1:TemplateUrl" minOccurs="0"/>
                <xsd:element ref="ns1:xd_Prog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ShowCombineView" ma:index="8" nillable="true" ma:displayName="Show Combine View" ma:hidden="true" ma:internalName="ShowCombineView">
      <xsd:simpleType>
        <xsd:restriction base="dms:Text"/>
      </xsd:simpleType>
    </xsd:element>
    <xsd:element name="ShowRepairView" ma:index="10" nillable="true" ma:displayName="Show Repair View" ma:hidden="true" ma:internalName="ShowRepairView">
      <xsd:simpleType>
        <xsd:restriction base="dms:Text"/>
      </xsd:simpleType>
    </xsd:element>
    <xsd:element name="TemplateUrl" ma:index="11" nillable="true" ma:displayName="Template Link" ma:hidden="true" ma:internalName="TemplateUrl">
      <xsd:simpleType>
        <xsd:restriction base="dms:Text"/>
      </xsd:simpleType>
    </xsd:element>
    <xsd:element name="xd_ProgID" ma:index="12" nillable="true" ma:displayName="HTML File Link" ma:hidden="true" ma:internalName="xd_Prog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ShowRepairView xmlns="http://schemas.microsoft.com/sharepoint/v3" xsi:nil="true"/>
    <ShowCombineView xmlns="http://schemas.microsoft.com/sharepoint/v3" xsi:nil="true"/>
    <xd_ProgID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CD8DC0-BC2E-4DD0-89A9-CFA5023E564A}"/>
</file>

<file path=customXml/itemProps2.xml><?xml version="1.0" encoding="utf-8"?>
<ds:datastoreItem xmlns:ds="http://schemas.openxmlformats.org/officeDocument/2006/customXml" ds:itemID="{7FC4B4E2-1636-4036-8115-ACCB98E75422}"/>
</file>

<file path=customXml/itemProps3.xml><?xml version="1.0" encoding="utf-8"?>
<ds:datastoreItem xmlns:ds="http://schemas.openxmlformats.org/officeDocument/2006/customXml" ds:itemID="{58B1E761-E6F6-43A4-9E40-BA6FCD85047C}"/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15029</TotalTime>
  <Words>524</Words>
  <Application>Microsoft Office PowerPoint</Application>
  <PresentationFormat>如螢幕大小 (4:3)</PresentationFormat>
  <Paragraphs>80</Paragraphs>
  <Slides>13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1" baseType="lpstr">
      <vt:lpstr>微軟正黑體</vt:lpstr>
      <vt:lpstr>Broadway</vt:lpstr>
      <vt:lpstr>Calibri</vt:lpstr>
      <vt:lpstr>Franklin Gothic Book</vt:lpstr>
      <vt:lpstr>Perpetua</vt:lpstr>
      <vt:lpstr>Wingdings</vt:lpstr>
      <vt:lpstr>Wingdings 2</vt:lpstr>
      <vt:lpstr>Nuvoton佈景主題</vt:lpstr>
      <vt:lpstr>IMP 學習進度報告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nuvoton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S220 WCLin15</dc:creator>
  <cp:lastModifiedBy>S220 THChiu</cp:lastModifiedBy>
  <cp:revision>783</cp:revision>
  <dcterms:created xsi:type="dcterms:W3CDTF">2012-03-21T02:57:47Z</dcterms:created>
  <dcterms:modified xsi:type="dcterms:W3CDTF">2023-09-26T05:33:41Z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42300</vt:r8>
  </property>
  <property fmtid="{D5CDD505-2E9C-101B-9397-08002B2CF9AE}" pid="3" name="MetaInfo">
    <vt:lpwstr/>
  </property>
  <property fmtid="{D5CDD505-2E9C-101B-9397-08002B2CF9AE}" pid="4" name="ContentTypeId">
    <vt:lpwstr>0x010101007D10E3BF7F339F4197AC12702D94D274</vt:lpwstr>
  </property>
</Properties>
</file>